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0"/>
  </p:notesMasterIdLst>
  <p:handoutMasterIdLst>
    <p:handoutMasterId r:id="rId11"/>
  </p:handoutMasterIdLst>
  <p:sldIdLst>
    <p:sldId id="261" r:id="rId2"/>
    <p:sldId id="624" r:id="rId3"/>
    <p:sldId id="682" r:id="rId4"/>
    <p:sldId id="680" r:id="rId5"/>
    <p:sldId id="683" r:id="rId6"/>
    <p:sldId id="684" r:id="rId7"/>
    <p:sldId id="685" r:id="rId8"/>
    <p:sldId id="567" r:id="rId9"/>
  </p:sldIdLst>
  <p:sldSz cx="9144000" cy="6858000" type="screen4x3"/>
  <p:notesSz cx="7010400" cy="92964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838">
          <p15:clr>
            <a:srgbClr val="A4A3A4"/>
          </p15:clr>
        </p15:guide>
        <p15:guide id="2" orient="horz" pos="890">
          <p15:clr>
            <a:srgbClr val="A4A3A4"/>
          </p15:clr>
        </p15:guide>
        <p15:guide id="3" pos="5602">
          <p15:clr>
            <a:srgbClr val="A4A3A4"/>
          </p15:clr>
        </p15:guide>
        <p15:guide id="4" pos="20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8727"/>
    <a:srgbClr val="001489"/>
    <a:srgbClr val="B5AEA7"/>
    <a:srgbClr val="968C83"/>
    <a:srgbClr val="BA0C2F"/>
    <a:srgbClr val="FFC600"/>
    <a:srgbClr val="00329B"/>
    <a:srgbClr val="B51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3" autoAdjust="0"/>
    <p:restoredTop sz="94660"/>
  </p:normalViewPr>
  <p:slideViewPr>
    <p:cSldViewPr>
      <p:cViewPr varScale="1">
        <p:scale>
          <a:sx n="97" d="100"/>
          <a:sy n="97" d="100"/>
        </p:scale>
        <p:origin x="-643" y="-82"/>
      </p:cViewPr>
      <p:guideLst>
        <p:guide orient="horz" pos="3838"/>
        <p:guide orient="horz" pos="890"/>
        <p:guide pos="5602"/>
        <p:guide pos="20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howGuides="1">
      <p:cViewPr varScale="1">
        <p:scale>
          <a:sx n="69" d="100"/>
          <a:sy n="69" d="100"/>
        </p:scale>
        <p:origin x="-3456" y="-108"/>
      </p:cViewPr>
      <p:guideLst>
        <p:guide orient="horz" pos="2929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56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7F027-379E-4D32-9199-1B8938F68AAE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3FB82-2445-4031-8D77-475052559E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245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E7989-31F3-4EB9-8547-909D99F43AE5}" type="datetimeFigureOut">
              <a:rPr lang="en-ZA" smtClean="0"/>
              <a:t>2019/09/27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2897E-B052-44CE-92A6-D4B2AB10F3F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6560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1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2908"/>
            <a:ext cx="3656932" cy="1566836"/>
          </a:xfrm>
          <a:prstGeom prst="rect">
            <a:avLst/>
          </a:prstGeom>
        </p:spPr>
      </p:pic>
      <p:sp>
        <p:nvSpPr>
          <p:cNvPr id="4" name="Right Triangle 3"/>
          <p:cNvSpPr/>
          <p:nvPr userDrawn="1"/>
        </p:nvSpPr>
        <p:spPr>
          <a:xfrm flipH="1">
            <a:off x="1547664" y="2276872"/>
            <a:ext cx="7596336" cy="12533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/>
          </a:p>
        </p:txBody>
      </p:sp>
    </p:spTree>
    <p:extLst>
      <p:ext uri="{BB962C8B-B14F-4D97-AF65-F5344CB8AC3E}">
        <p14:creationId xmlns:p14="http://schemas.microsoft.com/office/powerpoint/2010/main" val="2952831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2018 PG MTEC 1 Departmental Engagement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2832015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2018 PG MTEC 1 Departmental Engagement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1479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2018 PG MTEC 1 Departmental Engagement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770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2018 PG MTEC 1 Departmental Engagement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4782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rgbClr val="001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12" name="Picture 10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6102308"/>
            <a:ext cx="1368151" cy="58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Triangle 6"/>
          <p:cNvSpPr/>
          <p:nvPr userDrawn="1"/>
        </p:nvSpPr>
        <p:spPr>
          <a:xfrm flipH="1">
            <a:off x="755576" y="5805264"/>
            <a:ext cx="8388424" cy="7200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/>
          </a:p>
        </p:txBody>
      </p:sp>
    </p:spTree>
    <p:extLst>
      <p:ext uri="{BB962C8B-B14F-4D97-AF65-F5344CB8AC3E}">
        <p14:creationId xmlns:p14="http://schemas.microsoft.com/office/powerpoint/2010/main" val="3969545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2018 PG MTEC 1 Departmental Engagement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4938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2018 PG MTEC 1 Departmental Engagement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4032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2018 PG MTEC 1 Departmental Engagement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3179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2018 PG MTEC 1 Departmental Engagement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8938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2018 PG MTEC 1 Departmental Engagement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0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2018 PG MTEC 1 Departmental Engagement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836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2018 PG MTEC 1 Departmental Engagement</a:t>
            </a:r>
            <a:endParaRPr lang="en-GB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545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2018 PG MTEC 1 Departmental Engagement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6080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2018 PG MTEC 1 Departmental Engagement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6863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1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85076" y="1790072"/>
            <a:ext cx="4752528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www.westerncape.gov.za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6838" y="1835225"/>
            <a:ext cx="1871106" cy="80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Contact Us</a:t>
            </a:r>
            <a:endParaRPr lang="en-GB" sz="2400" b="0" dirty="0">
              <a:solidFill>
                <a:schemeClr val="bg1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sp>
        <p:nvSpPr>
          <p:cNvPr id="20" name="Right Triangle 19"/>
          <p:cNvSpPr/>
          <p:nvPr userDrawn="1"/>
        </p:nvSpPr>
        <p:spPr>
          <a:xfrm flipH="1">
            <a:off x="2834996" y="3284984"/>
            <a:ext cx="4102608" cy="91147"/>
          </a:xfrm>
          <a:prstGeom prst="rtTriangle">
            <a:avLst/>
          </a:prstGeom>
          <a:solidFill>
            <a:srgbClr val="001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/>
          </a:p>
        </p:txBody>
      </p:sp>
    </p:spTree>
    <p:extLst>
      <p:ext uri="{BB962C8B-B14F-4D97-AF65-F5344CB8AC3E}">
        <p14:creationId xmlns:p14="http://schemas.microsoft.com/office/powerpoint/2010/main" val="991066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1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b="0" cap="none" baseline="0" dirty="0">
                <a:solidFill>
                  <a:prstClr val="white"/>
                </a:solidFill>
                <a:latin typeface="Century Gothic"/>
                <a:cs typeface="Century Gothic"/>
              </a:rPr>
              <a:t>Thank you</a:t>
            </a:r>
          </a:p>
        </p:txBody>
      </p:sp>
      <p:sp>
        <p:nvSpPr>
          <p:cNvPr id="4" name="Right Triangle 3"/>
          <p:cNvSpPr/>
          <p:nvPr userDrawn="1"/>
        </p:nvSpPr>
        <p:spPr>
          <a:xfrm flipH="1">
            <a:off x="1547664" y="3140968"/>
            <a:ext cx="7596336" cy="12533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/>
          </a:p>
        </p:txBody>
      </p:sp>
    </p:spTree>
    <p:extLst>
      <p:ext uri="{BB962C8B-B14F-4D97-AF65-F5344CB8AC3E}">
        <p14:creationId xmlns:p14="http://schemas.microsoft.com/office/powerpoint/2010/main" val="2925466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2018 PG MTEC 1 Departmental Engagement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74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2018 PG MTEC 1 Departmental Engagement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271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2018 PG MTEC 1 Departmental Engagement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85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2018 PG MTEC 1 Departmental Engagement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3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2018 PG MTEC 1 Departmental Engagement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70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2018 PG MTEC 1 Departmental Engagement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83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2018 PG MTEC 1 Departmental Engagement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80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3.xml"/><Relationship Id="rId36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tags" Target="../tags/tag5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92474096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" name="think-cell Slide" r:id="rId33" imgW="270" imgH="270" progId="TCLayout.ActiveDocument.1">
                  <p:embed/>
                </p:oleObj>
              </mc:Choice>
              <mc:Fallback>
                <p:oleObj name="think-cell Slide" r:id="rId3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2018 PG MTEC 1 Departmental Engagement</a:t>
            </a:r>
            <a:endParaRPr lang="en-GB" dirty="0"/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lvl="0"/>
            <a:r>
              <a:rPr lang="en-US" sz="800" dirty="0">
                <a:solidFill>
                  <a:schemeClr val="accent3"/>
                </a:solidFill>
              </a:rPr>
              <a:t>© Western Cape Government 2012  |</a:t>
            </a:r>
            <a:endParaRPr lang="en-GB" sz="800" dirty="0">
              <a:solidFill>
                <a:schemeClr val="accent3"/>
              </a:solidFill>
            </a:endParaRPr>
          </a:p>
        </p:txBody>
      </p:sp>
      <p:pic>
        <p:nvPicPr>
          <p:cNvPr id="13" name="Picture 107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325" y="6309320"/>
            <a:ext cx="1040246" cy="44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Triangle 10"/>
          <p:cNvSpPr/>
          <p:nvPr userDrawn="1"/>
        </p:nvSpPr>
        <p:spPr>
          <a:xfrm flipH="1">
            <a:off x="539552" y="898353"/>
            <a:ext cx="8604448" cy="69297"/>
          </a:xfrm>
          <a:prstGeom prst="rtTriangle">
            <a:avLst/>
          </a:prstGeom>
          <a:solidFill>
            <a:srgbClr val="003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/>
          </a:p>
        </p:txBody>
      </p:sp>
    </p:spTree>
    <p:extLst>
      <p:ext uri="{BB962C8B-B14F-4D97-AF65-F5344CB8AC3E}">
        <p14:creationId xmlns:p14="http://schemas.microsoft.com/office/powerpoint/2010/main" val="309243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88" r:id="rId3"/>
    <p:sldLayoutId id="2147483686" r:id="rId4"/>
    <p:sldLayoutId id="2147483674" r:id="rId5"/>
    <p:sldLayoutId id="2147483689" r:id="rId6"/>
    <p:sldLayoutId id="2147483685" r:id="rId7"/>
    <p:sldLayoutId id="2147483679" r:id="rId8"/>
    <p:sldLayoutId id="2147483690" r:id="rId9"/>
    <p:sldLayoutId id="2147483684" r:id="rId10"/>
    <p:sldLayoutId id="2147483680" r:id="rId11"/>
    <p:sldLayoutId id="2147483691" r:id="rId12"/>
    <p:sldLayoutId id="2147483683" r:id="rId13"/>
    <p:sldLayoutId id="214748368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682" r:id="rId23"/>
    <p:sldLayoutId id="2147483670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4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5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653136"/>
            <a:ext cx="8208912" cy="744908"/>
          </a:xfrm>
        </p:spPr>
        <p:txBody>
          <a:bodyPr>
            <a:normAutofit/>
          </a:bodyPr>
          <a:lstStyle/>
          <a:p>
            <a:r>
              <a:rPr lang="en-US" dirty="0" smtClean="0"/>
              <a:t>Auction at Livestock Expo, Sandringham on 11 October 2019 at 14h00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468880" y="5398045"/>
            <a:ext cx="2750844" cy="365125"/>
          </a:xfrm>
        </p:spPr>
        <p:txBody>
          <a:bodyPr>
            <a:normAutofit/>
          </a:bodyPr>
          <a:lstStyle/>
          <a:p>
            <a:r>
              <a:rPr lang="en-GB" dirty="0" smtClean="0"/>
              <a:t>Contact Person: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04048" y="5398045"/>
            <a:ext cx="1800200" cy="365125"/>
          </a:xfrm>
        </p:spPr>
        <p:txBody>
          <a:bodyPr/>
          <a:lstStyle/>
          <a:p>
            <a:r>
              <a:rPr lang="en-GB" dirty="0" smtClean="0"/>
              <a:t>Marline Burger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467544" y="2780929"/>
            <a:ext cx="8208912" cy="936104"/>
          </a:xfrm>
        </p:spPr>
        <p:txBody>
          <a:bodyPr>
            <a:normAutofit/>
          </a:bodyPr>
          <a:lstStyle/>
          <a:p>
            <a:pPr algn="ctr"/>
            <a:r>
              <a:rPr lang="en-GB" sz="2300" dirty="0" err="1" smtClean="0"/>
              <a:t>Percherons</a:t>
            </a:r>
            <a:r>
              <a:rPr lang="en-GB" sz="2300" dirty="0" smtClean="0"/>
              <a:t> for sale at livestock expo 2019</a:t>
            </a:r>
            <a:endParaRPr lang="en-GB" sz="2300" dirty="0"/>
          </a:p>
        </p:txBody>
      </p:sp>
      <p:sp>
        <p:nvSpPr>
          <p:cNvPr id="10" name="Date Placeholder 12"/>
          <p:cNvSpPr>
            <a:spLocks noGrp="1"/>
          </p:cNvSpPr>
          <p:nvPr>
            <p:ph type="dt" sz="half" idx="2"/>
          </p:nvPr>
        </p:nvSpPr>
        <p:spPr>
          <a:xfrm>
            <a:off x="6948264" y="5398045"/>
            <a:ext cx="1728192" cy="365125"/>
          </a:xfrm>
        </p:spPr>
        <p:txBody>
          <a:bodyPr/>
          <a:lstStyle/>
          <a:p>
            <a:r>
              <a:rPr lang="en-GB" dirty="0" smtClean="0"/>
              <a:t>083 380 3988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8640"/>
            <a:ext cx="4571323" cy="2880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45224"/>
            <a:ext cx="7620000" cy="1657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507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>
                <a:solidFill>
                  <a:srgbClr val="001489"/>
                </a:solidFill>
              </a:rPr>
              <a:t>Elsenburg</a:t>
            </a:r>
            <a:r>
              <a:rPr lang="en-GB" dirty="0" smtClean="0">
                <a:solidFill>
                  <a:srgbClr val="001489"/>
                </a:solidFill>
              </a:rPr>
              <a:t> MacKenzie </a:t>
            </a:r>
            <a:endParaRPr lang="en-GB" sz="1100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2018 PG MTEC 1 Departmental Engagement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07EE578-F03A-4B7B-9E42-B0510A228D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275" y="1052736"/>
            <a:ext cx="8597205" cy="5472608"/>
          </a:xfrm>
        </p:spPr>
        <p:txBody>
          <a:bodyPr>
            <a:normAutofit/>
          </a:bodyPr>
          <a:lstStyle/>
          <a:p>
            <a:pPr marL="0" lvl="4" indent="0"/>
            <a:endParaRPr lang="en-US" dirty="0" smtClean="0"/>
          </a:p>
          <a:p>
            <a:pPr marL="0" lvl="4" indent="0"/>
            <a:r>
              <a:rPr lang="en-ZA" dirty="0" smtClean="0"/>
              <a:t>Stallion</a:t>
            </a:r>
          </a:p>
          <a:p>
            <a:pPr marL="0" lvl="4" indent="0"/>
            <a:r>
              <a:rPr lang="en-ZA" dirty="0" smtClean="0"/>
              <a:t>10 years old</a:t>
            </a:r>
            <a:endParaRPr lang="en-ZA" dirty="0"/>
          </a:p>
          <a:p>
            <a:pPr marL="0" lvl="4" indent="0"/>
            <a:r>
              <a:rPr lang="en-US" dirty="0" smtClean="0"/>
              <a:t>Our main actively </a:t>
            </a:r>
            <a:r>
              <a:rPr lang="en-US" dirty="0" smtClean="0"/>
              <a:t>breeding </a:t>
            </a:r>
            <a:r>
              <a:rPr lang="en-US" smtClean="0"/>
              <a:t>stallion till 2019</a:t>
            </a:r>
            <a:endParaRPr lang="en-US" dirty="0" smtClean="0"/>
          </a:p>
          <a:p>
            <a:pPr marL="0" lvl="4" indent="0"/>
            <a:r>
              <a:rPr lang="en-US" dirty="0" smtClean="0"/>
              <a:t>Has been trained to pull a cart</a:t>
            </a:r>
          </a:p>
          <a:p>
            <a:pPr marL="0" lvl="4" indent="0"/>
            <a:r>
              <a:rPr lang="en-US" b="1" dirty="0" smtClean="0"/>
              <a:t>Birth date:  17 October 2009</a:t>
            </a:r>
          </a:p>
          <a:p>
            <a:pPr marL="0" lvl="4" indent="0"/>
            <a:r>
              <a:rPr lang="en-US" dirty="0" smtClean="0"/>
              <a:t>Passport number:  SAEF 2018/3894</a:t>
            </a:r>
          </a:p>
          <a:p>
            <a:pPr marL="0" lvl="4" indent="0"/>
            <a:r>
              <a:rPr lang="en-US" dirty="0" smtClean="0"/>
              <a:t>Registered at The </a:t>
            </a:r>
            <a:r>
              <a:rPr lang="en-US" dirty="0" err="1" smtClean="0"/>
              <a:t>Percheron</a:t>
            </a:r>
            <a:r>
              <a:rPr lang="en-US" dirty="0" smtClean="0"/>
              <a:t> Breeders Society of SA (0012771580)</a:t>
            </a:r>
          </a:p>
          <a:p>
            <a:pPr marL="0" lvl="4" indent="0"/>
            <a:r>
              <a:rPr lang="en-US" b="1" dirty="0" smtClean="0"/>
              <a:t>Sire:  </a:t>
            </a:r>
            <a:r>
              <a:rPr lang="en-US" b="1" dirty="0" err="1" smtClean="0"/>
              <a:t>Elsenburg</a:t>
            </a:r>
            <a:r>
              <a:rPr lang="en-US" b="1" dirty="0" smtClean="0"/>
              <a:t> </a:t>
            </a:r>
            <a:r>
              <a:rPr lang="en-US" b="1" dirty="0" err="1" smtClean="0"/>
              <a:t>Missidore</a:t>
            </a:r>
            <a:endParaRPr lang="en-US" b="1" dirty="0" smtClean="0"/>
          </a:p>
          <a:p>
            <a:pPr marL="0" lvl="4" indent="0"/>
            <a:r>
              <a:rPr lang="en-US" b="1" dirty="0" smtClean="0"/>
              <a:t>Dam:  </a:t>
            </a:r>
            <a:r>
              <a:rPr lang="en-US" b="1" dirty="0" err="1" smtClean="0"/>
              <a:t>Elsenburg</a:t>
            </a:r>
            <a:r>
              <a:rPr lang="en-US" b="1" dirty="0" smtClean="0"/>
              <a:t> Marcelle</a:t>
            </a:r>
          </a:p>
          <a:p>
            <a:pPr marL="0" lvl="4" indent="0"/>
            <a:r>
              <a:rPr lang="en-US" dirty="0" smtClean="0"/>
              <a:t>Microchipped (978000000748535)</a:t>
            </a:r>
            <a:r>
              <a:rPr lang="en-US" b="1" dirty="0" smtClean="0"/>
              <a:t> 	</a:t>
            </a:r>
            <a:endParaRPr lang="en-GB" dirty="0">
              <a:solidFill>
                <a:srgbClr val="0014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56992"/>
            <a:ext cx="4568056" cy="34260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8581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>
                <a:solidFill>
                  <a:srgbClr val="001489"/>
                </a:solidFill>
              </a:rPr>
              <a:t>Elsenburg</a:t>
            </a:r>
            <a:r>
              <a:rPr lang="en-GB" dirty="0" smtClean="0">
                <a:solidFill>
                  <a:srgbClr val="001489"/>
                </a:solidFill>
              </a:rPr>
              <a:t> MacKenzie - Pedigree </a:t>
            </a:r>
            <a:endParaRPr lang="en-GB" sz="1100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2018 PG MTEC 1 Departmental Engagement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3</a:t>
            </a:fld>
            <a:endParaRPr lang="en-ZA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778199"/>
              </p:ext>
            </p:extLst>
          </p:nvPr>
        </p:nvGraphicFramePr>
        <p:xfrm>
          <a:off x="251520" y="1052743"/>
          <a:ext cx="8641654" cy="4977052"/>
        </p:xfrm>
        <a:graphic>
          <a:graphicData uri="http://schemas.openxmlformats.org/drawingml/2006/table">
            <a:tbl>
              <a:tblPr/>
              <a:tblGrid>
                <a:gridCol w="2204248"/>
                <a:gridCol w="2079007"/>
                <a:gridCol w="1415228"/>
                <a:gridCol w="1715807"/>
                <a:gridCol w="613682"/>
                <a:gridCol w="613682"/>
              </a:tblGrid>
              <a:tr h="198100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/>
                        </a:rPr>
                        <a:t>VIADUC 12539615</a:t>
                      </a: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8421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/>
                        </a:rPr>
                        <a:t>ISIDORE 0012538112(IMP)</a:t>
                      </a: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00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/>
                        </a:rPr>
                        <a:t>TACOMA 12539623</a:t>
                      </a: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00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/>
                        </a:rPr>
                        <a:t>E. MISSIDORE  0012538187</a:t>
                      </a: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00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/>
                        </a:rPr>
                        <a:t>E. MALAN  709/2</a:t>
                      </a: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00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/>
                        </a:rPr>
                        <a:t>E. MAZDA  1173/2  </a:t>
                      </a: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00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/>
                        </a:rPr>
                        <a:t>E. MARUTSKA  1145/2</a:t>
                      </a: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29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>
                          <a:effectLst/>
                          <a:latin typeface="Arial"/>
                        </a:rPr>
                        <a:t>E. MACKENZIE  0012771580 </a:t>
                      </a: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98100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/>
                        </a:rPr>
                        <a:t>E. MEERLUS  664/1  </a:t>
                      </a: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00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/>
                        </a:rPr>
                        <a:t>E. MEIRING  753/2</a:t>
                      </a: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00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/>
                        </a:rPr>
                        <a:t>E. MELROSE  992/2</a:t>
                      </a: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00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/>
                        </a:rPr>
                        <a:t>E. MARCELLE  1184/2</a:t>
                      </a: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00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/>
                        </a:rPr>
                        <a:t>E. LENCON  733/2</a:t>
                      </a: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8421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/>
                        </a:rPr>
                        <a:t>E. MEMPHIS  1143/2</a:t>
                      </a: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00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/>
                        </a:rPr>
                        <a:t>E. MELBA  924/1</a:t>
                      </a: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00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820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effectLst/>
                          <a:latin typeface="Arial"/>
                        </a:rPr>
                        <a:t>NAGESLAG</a:t>
                      </a: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00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29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>
                          <a:effectLst/>
                          <a:latin typeface="Arial"/>
                        </a:rPr>
                        <a:t>VUL</a:t>
                      </a: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>
                          <a:effectLst/>
                          <a:latin typeface="Arial"/>
                        </a:rPr>
                        <a:t>GEBOORTEDATUM</a:t>
                      </a: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>
                          <a:effectLst/>
                          <a:latin typeface="Arial"/>
                        </a:rPr>
                        <a:t>MERRIE</a:t>
                      </a: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>
                          <a:effectLst/>
                          <a:latin typeface="Arial"/>
                        </a:rPr>
                        <a:t>GESLAG</a:t>
                      </a: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0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/>
                        </a:rPr>
                        <a:t>E. MIA</a:t>
                      </a: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/>
                        </a:rPr>
                        <a:t>19/10/2016</a:t>
                      </a: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/>
                        </a:rPr>
                        <a:t>E. MILDRED</a:t>
                      </a: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/>
                        </a:rPr>
                        <a:t>MERRIE</a:t>
                      </a: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0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/>
                        </a:rPr>
                        <a:t>E. MANDELA</a:t>
                      </a: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/>
                        </a:rPr>
                        <a:t>22/07/2019</a:t>
                      </a: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/>
                        </a:rPr>
                        <a:t>E. LUCILLE</a:t>
                      </a: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/>
                        </a:rPr>
                        <a:t>HINGS</a:t>
                      </a: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00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00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effectLst/>
                          <a:latin typeface="Arial"/>
                        </a:rPr>
                        <a:t>ANOTHER 3 UNBORN FOALS TO ARRIVE OCTOBER/NOVEMBER 2019 BY E. MELISSA, E. MICHAYLA &amp; E. MONTANA</a:t>
                      </a:r>
                    </a:p>
                  </a:txBody>
                  <a:tcPr marL="7476" marR="7476" marT="7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31797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>
                <a:solidFill>
                  <a:srgbClr val="001489"/>
                </a:solidFill>
              </a:rPr>
              <a:t>Elsenburg</a:t>
            </a:r>
            <a:r>
              <a:rPr lang="en-GB" dirty="0" smtClean="0">
                <a:solidFill>
                  <a:srgbClr val="001489"/>
                </a:solidFill>
              </a:rPr>
              <a:t> MacKenzie - Gallery </a:t>
            </a:r>
            <a:endParaRPr lang="en-GB" sz="1100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2018 PG MTEC 1 Departmental Engagement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07EE578-F03A-4B7B-9E42-B0510A228D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275" y="908720"/>
            <a:ext cx="8597205" cy="5616624"/>
          </a:xfrm>
        </p:spPr>
        <p:txBody>
          <a:bodyPr>
            <a:normAutofit/>
          </a:bodyPr>
          <a:lstStyle/>
          <a:p>
            <a:pPr marL="0" lvl="4" indent="0"/>
            <a:endParaRPr lang="en-US" dirty="0" smtClean="0"/>
          </a:p>
          <a:p>
            <a:pPr marL="0" lvl="4" indent="0"/>
            <a:r>
              <a:rPr lang="en-US" b="1" dirty="0" smtClean="0"/>
              <a:t>	</a:t>
            </a:r>
            <a:endParaRPr lang="en-GB" dirty="0">
              <a:solidFill>
                <a:srgbClr val="00148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494" y="0"/>
            <a:ext cx="3857625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5054"/>
            <a:ext cx="3923928" cy="29429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064398"/>
            <a:ext cx="3380035" cy="29523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3059832" cy="36957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016726"/>
            <a:ext cx="2056060" cy="28412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8107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>
                <a:solidFill>
                  <a:srgbClr val="001489"/>
                </a:solidFill>
              </a:rPr>
              <a:t>Elsenburg</a:t>
            </a:r>
            <a:r>
              <a:rPr lang="en-GB" dirty="0" smtClean="0">
                <a:solidFill>
                  <a:srgbClr val="001489"/>
                </a:solidFill>
              </a:rPr>
              <a:t> Sebastian </a:t>
            </a:r>
            <a:endParaRPr lang="en-GB" sz="1100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2018 PG MTEC 1 Departmental Engagement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5</a:t>
            </a:fld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07EE578-F03A-4B7B-9E42-B0510A228D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275" y="1052736"/>
            <a:ext cx="8597205" cy="5472608"/>
          </a:xfrm>
        </p:spPr>
        <p:txBody>
          <a:bodyPr>
            <a:normAutofit/>
          </a:bodyPr>
          <a:lstStyle/>
          <a:p>
            <a:pPr marL="0" lvl="4" indent="0"/>
            <a:endParaRPr lang="en-US" dirty="0" smtClean="0"/>
          </a:p>
          <a:p>
            <a:pPr marL="0" lvl="4" indent="0"/>
            <a:r>
              <a:rPr lang="en-ZA" dirty="0" smtClean="0"/>
              <a:t>Young colt</a:t>
            </a:r>
          </a:p>
          <a:p>
            <a:pPr marL="0" lvl="4" indent="0"/>
            <a:r>
              <a:rPr lang="en-ZA" dirty="0" smtClean="0"/>
              <a:t>Almost 2 years old</a:t>
            </a:r>
            <a:endParaRPr lang="en-ZA" dirty="0"/>
          </a:p>
          <a:p>
            <a:pPr marL="0" lvl="4" indent="0"/>
            <a:r>
              <a:rPr lang="en-US" dirty="0" smtClean="0"/>
              <a:t>Halter tamed and stands for farrier</a:t>
            </a:r>
          </a:p>
          <a:p>
            <a:pPr marL="0" lvl="4" indent="0"/>
            <a:r>
              <a:rPr lang="en-US" b="1" dirty="0" smtClean="0"/>
              <a:t>Birth date:  17 December 2017</a:t>
            </a:r>
          </a:p>
          <a:p>
            <a:pPr marL="0" lvl="4" indent="0"/>
            <a:r>
              <a:rPr lang="en-US" dirty="0" smtClean="0"/>
              <a:t>Passport number:  SAEF 2018/3896</a:t>
            </a:r>
          </a:p>
          <a:p>
            <a:pPr marL="0" lvl="4" indent="0"/>
            <a:r>
              <a:rPr lang="en-US" dirty="0" smtClean="0"/>
              <a:t>Registered at The </a:t>
            </a:r>
            <a:r>
              <a:rPr lang="en-US" dirty="0" err="1" smtClean="0"/>
              <a:t>Percheron</a:t>
            </a:r>
            <a:r>
              <a:rPr lang="en-US" dirty="0" smtClean="0"/>
              <a:t> Breeders Society of SA </a:t>
            </a:r>
          </a:p>
          <a:p>
            <a:pPr marL="0" lvl="4" indent="0"/>
            <a:r>
              <a:rPr lang="en-US" dirty="0" smtClean="0"/>
              <a:t>(0001327666)</a:t>
            </a:r>
          </a:p>
          <a:p>
            <a:pPr marL="0" lvl="4" indent="0"/>
            <a:r>
              <a:rPr lang="en-US" dirty="0" smtClean="0"/>
              <a:t>Birth notified to The </a:t>
            </a:r>
            <a:r>
              <a:rPr lang="en-US" dirty="0" err="1" smtClean="0"/>
              <a:t>Percheron</a:t>
            </a:r>
            <a:r>
              <a:rPr lang="en-US" dirty="0" smtClean="0"/>
              <a:t> Breeders Society of SA </a:t>
            </a:r>
          </a:p>
          <a:p>
            <a:pPr marL="0" lvl="4" indent="0"/>
            <a:r>
              <a:rPr lang="en-US" dirty="0" smtClean="0"/>
              <a:t>(170001)</a:t>
            </a:r>
          </a:p>
          <a:p>
            <a:pPr marL="0" lvl="4" indent="0"/>
            <a:r>
              <a:rPr lang="en-US" dirty="0" smtClean="0"/>
              <a:t>Not graded/inspected by Society yet </a:t>
            </a:r>
          </a:p>
          <a:p>
            <a:pPr marL="0" lvl="4" indent="0"/>
            <a:r>
              <a:rPr lang="en-US" dirty="0" smtClean="0"/>
              <a:t>(needs to be 30 months old)</a:t>
            </a:r>
          </a:p>
          <a:p>
            <a:pPr marL="0" lvl="4" indent="0"/>
            <a:r>
              <a:rPr lang="en-US" b="1" dirty="0" smtClean="0"/>
              <a:t>Sire:  </a:t>
            </a:r>
            <a:r>
              <a:rPr lang="en-US" b="1" dirty="0" err="1" smtClean="0"/>
              <a:t>Vaillant</a:t>
            </a:r>
            <a:r>
              <a:rPr lang="en-US" b="1" dirty="0" smtClean="0"/>
              <a:t> du </a:t>
            </a:r>
            <a:r>
              <a:rPr lang="en-US" b="1" dirty="0" err="1" smtClean="0"/>
              <a:t>Chalus</a:t>
            </a:r>
            <a:r>
              <a:rPr lang="en-US" b="1" dirty="0" smtClean="0"/>
              <a:t> (Imported stallion)</a:t>
            </a:r>
          </a:p>
          <a:p>
            <a:pPr marL="0" lvl="4" indent="0"/>
            <a:r>
              <a:rPr lang="en-US" b="1" dirty="0" smtClean="0"/>
              <a:t>Dam:  </a:t>
            </a:r>
            <a:r>
              <a:rPr lang="en-US" b="1" dirty="0" err="1" smtClean="0"/>
              <a:t>Elsenburg</a:t>
            </a:r>
            <a:r>
              <a:rPr lang="en-US" b="1" dirty="0" smtClean="0"/>
              <a:t> Montana</a:t>
            </a:r>
          </a:p>
          <a:p>
            <a:pPr marL="0" lvl="4" indent="0"/>
            <a:r>
              <a:rPr lang="en-US" dirty="0" smtClean="0"/>
              <a:t>Microchipped (991001000563057)</a:t>
            </a:r>
            <a:r>
              <a:rPr lang="en-US" b="1" dirty="0" smtClean="0"/>
              <a:t> 	</a:t>
            </a:r>
            <a:endParaRPr lang="en-GB" dirty="0">
              <a:solidFill>
                <a:srgbClr val="0014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75576" y="2389323"/>
            <a:ext cx="5292078" cy="34830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8054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>
                <a:solidFill>
                  <a:srgbClr val="001489"/>
                </a:solidFill>
              </a:rPr>
              <a:t>Elsenburg</a:t>
            </a:r>
            <a:r>
              <a:rPr lang="en-GB" dirty="0" smtClean="0">
                <a:solidFill>
                  <a:srgbClr val="001489"/>
                </a:solidFill>
              </a:rPr>
              <a:t> Sebastian - Pedigree </a:t>
            </a:r>
            <a:endParaRPr lang="en-GB" sz="1100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2018 PG MTEC 1 Departmental Engagement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6</a:t>
            </a:fld>
            <a:endParaRPr lang="en-ZA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320136"/>
              </p:ext>
            </p:extLst>
          </p:nvPr>
        </p:nvGraphicFramePr>
        <p:xfrm>
          <a:off x="179513" y="1556788"/>
          <a:ext cx="8542212" cy="4320487"/>
        </p:xfrm>
        <a:graphic>
          <a:graphicData uri="http://schemas.openxmlformats.org/drawingml/2006/table">
            <a:tbl>
              <a:tblPr/>
              <a:tblGrid>
                <a:gridCol w="2312968"/>
                <a:gridCol w="2181550"/>
                <a:gridCol w="1485031"/>
                <a:gridCol w="1918712"/>
                <a:gridCol w="643951"/>
              </a:tblGrid>
              <a:tr h="241099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/>
                        </a:rPr>
                        <a:t>JOVIAL (293336)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099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/>
                        </a:rPr>
                        <a:t>OZIAS DU BOURGUERIN (296482)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099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/>
                        </a:rPr>
                        <a:t>HERINA (291166)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099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/>
                        </a:rPr>
                        <a:t>VAILLANT DU CHALUS (IMP)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099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/>
                        </a:rPr>
                        <a:t>KEVINE 16 (293576)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2552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/>
                        </a:rPr>
                        <a:t>RENAISE DU CHALUS (298733)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099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/>
                        </a:rPr>
                        <a:t>NOISETTE DU CHALUS (295522)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50742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>
                          <a:effectLst/>
                          <a:latin typeface="Arial"/>
                        </a:rPr>
                        <a:t>E. SEBASTIAN  0001327666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41099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/>
                        </a:rPr>
                        <a:t>VIADUC 12539615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2552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/>
                        </a:rPr>
                        <a:t>ISIDORE 0012538112(IMP)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099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/>
                        </a:rPr>
                        <a:t>TACOMA 12539623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099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/>
                        </a:rPr>
                        <a:t>E. MONTANA 0012538229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099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/>
                        </a:rPr>
                        <a:t>E. MERLOT 0011033610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2552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/>
                        </a:rPr>
                        <a:t>E. MAVIS 0011466828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099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/>
                        </a:rPr>
                        <a:t>E. MELODIE 0011032083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97416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>
                <a:solidFill>
                  <a:srgbClr val="001489"/>
                </a:solidFill>
              </a:rPr>
              <a:t>Elsenburg</a:t>
            </a:r>
            <a:r>
              <a:rPr lang="en-GB" dirty="0" smtClean="0">
                <a:solidFill>
                  <a:srgbClr val="001489"/>
                </a:solidFill>
              </a:rPr>
              <a:t> Sebastian - Gallery </a:t>
            </a:r>
            <a:endParaRPr lang="en-GB" sz="1100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2018 PG MTEC 1 Departmental Engagement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7</a:t>
            </a:fld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07EE578-F03A-4B7B-9E42-B0510A228D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275" y="908720"/>
            <a:ext cx="8597205" cy="5616624"/>
          </a:xfrm>
        </p:spPr>
        <p:txBody>
          <a:bodyPr>
            <a:normAutofit/>
          </a:bodyPr>
          <a:lstStyle/>
          <a:p>
            <a:pPr marL="0" lvl="4" indent="0"/>
            <a:endParaRPr lang="en-US" dirty="0" smtClean="0"/>
          </a:p>
          <a:p>
            <a:pPr marL="0" lvl="4" indent="0"/>
            <a:r>
              <a:rPr lang="en-US" b="1" dirty="0" smtClean="0"/>
              <a:t>	</a:t>
            </a:r>
            <a:endParaRPr lang="en-GB" dirty="0">
              <a:solidFill>
                <a:srgbClr val="0014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59971" y="2869006"/>
            <a:ext cx="4536504" cy="3297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6" y="692696"/>
            <a:ext cx="4427984" cy="3320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6" y="4077072"/>
            <a:ext cx="2843808" cy="21328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464" y="4236272"/>
            <a:ext cx="3399625" cy="25497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78540"/>
            <a:ext cx="1898280" cy="25310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6657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25144"/>
            <a:ext cx="2952328" cy="202444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 smtClean="0"/>
              <a:t>Marliné</a:t>
            </a:r>
            <a:r>
              <a:rPr lang="en-GB" dirty="0" smtClean="0"/>
              <a:t> Burger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Animal Sciences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+27 (21 808 5375)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+27 (21 808 5407)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marlineb@elsenburg.com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725144"/>
            <a:ext cx="2592288" cy="2035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646" y="4725144"/>
            <a:ext cx="3232554" cy="20244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4768597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5" val="n/h/r1zNZ+uLfX4pvKHBZZMsZqKpVmQp"/>
  <p:tag name="SMARTBOX_SB2" val="4EA1ZNr7a5lNBMyQCX9x/TKDuKOrxNs8"/>
  <p:tag name="THINKCELLPRESENTATIONDONOTDELETE" val="&lt;?xml version=&quot;1.0&quot; encoding=&quot;UTF-16&quot; standalone=&quot;yes&quot;?&gt;&#10;&lt;root reqver=&quot;17839&quot;&gt;&lt;version val=&quot;2107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2&quot;&gt;&lt;elem m_fUsage=&quot;2.71000000000000000000E+000&quot;&gt;&lt;m_ppcolschidx val=&quot;0&quot;/&gt;&lt;m_rgb r=&quot;0&quot; g=&quot;32&quot; b=&quot;9b&quot;/&gt;&lt;/elem&gt;&lt;elem m_fUsage=&quot;7.29000000000000090000E-001&quot;&gt;&lt;m_ppcolschidx val=&quot;0&quot;/&gt;&lt;m_rgb r=&quot;0&quot; g=&quot;96&quot; b=&quot;33&quot;/&gt;&lt;/elem&gt;&lt;/m_vecMRU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368"/>
  <p:tag name="SMARTBOX_SB1" val="yPDc+YGAsVDnrAdBfm5OLomapWE3kVAqh9b2jawd28kRYNSZ2VM9Zq8jLnRQsKd+zm3flYlSQ3N6EyKkSMGAbtXZPDAgzPCqp12cLtaehhktX0tL2QJLqhJXT50rTZFve8mXKum9VLtDf8/Ef4PJE20Wfd9sEmg5jcWpaEZMyas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O2Vd6MXRoifyZCe/2HTGZDJFxwOFL/KH"/>
  <p:tag name="SMARTBOX_SB8" val="Es6JW/9cS2ChI5Uc8le8Fw=="/>
  <p:tag name="SMARTBOX_SB7" val="Jtje7kfpIdLhgaWEM9Z7gw==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O2Vd6MXRoifyZCe/2HTGZDJFxwOFL/KH"/>
  <p:tag name="SMARTBOX_SB8" val="Es6JW/9cS2ChI5Uc8le8Fw=="/>
  <p:tag name="SMARTBOX_SB7" val="Jtje7kfpIdLhgaWEM9Z7gw==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O2Vd6MXRoifyZCe/2HTGZDJFxwOFL/KH"/>
  <p:tag name="SMARTBOX_SB8" val="Es6JW/9cS2ChI5Uc8le8Fw=="/>
  <p:tag name="SMARTBOX_SB7" val="Jtje7kfpIdLhgaWEM9Z7gw==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O2Vd6MXRoifyZCe/2HTGZDJFxwOFL/KH"/>
  <p:tag name="SMARTBOX_SB8" val="Es6JW/9cS2ChI5Uc8le8Fw=="/>
  <p:tag name="SMARTBOX_SB7" val="Jtje7kfpIdLhgaWEM9Z7gw==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O2Vd6MXRoifyZCe/2HTGZDJFxwOFL/KH"/>
  <p:tag name="SMARTBOX_SB8" val="Es6JW/9cS2ChI5Uc8le8Fw=="/>
  <p:tag name="SMARTBOX_SB7" val="Jtje7kfpIdLhgaWEM9Z7gw==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O2Vd6MXRoifyZCe/2HTGZDJFxwOFL/KH"/>
  <p:tag name="SMARTBOX_SB8" val="Es6JW/9cS2ChI5Uc8le8Fw=="/>
  <p:tag name="SMARTBOX_SB7" val="Jtje7kfpIdLhgaWEM9Z7gw==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ExV0lgmBfxs4p/Ctn6PAZzkJrxNZh9dP"/>
  <p:tag name="SMARTBOX_SB8" val="TGX+G0PGAnUARCSWBtSV8A=="/>
  <p:tag name="SMARTBOX_SB7" val="QCFeyGRrGmX3AMjrtsQnCw=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heme/theme1.xml><?xml version="1.0" encoding="utf-8"?>
<a:theme xmlns:a="http://schemas.openxmlformats.org/drawingml/2006/main" name="WCG-PPT Master-121022-amc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WCG-New PPT Master-01112012</Template>
  <TotalTime>1896</TotalTime>
  <Words>396</Words>
  <Application>Microsoft Office PowerPoint</Application>
  <PresentationFormat>On-screen Show (4:3)</PresentationFormat>
  <Paragraphs>111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WCG-PPT Master-121022-amc</vt:lpstr>
      <vt:lpstr>think-cell Slide</vt:lpstr>
      <vt:lpstr>Percherons for sale at livestock expo 2019</vt:lpstr>
      <vt:lpstr>Elsenburg MacKenzie </vt:lpstr>
      <vt:lpstr>Elsenburg MacKenzie - Pedigree </vt:lpstr>
      <vt:lpstr>Elsenburg MacKenzie - Gallery </vt:lpstr>
      <vt:lpstr>Elsenburg Sebastian </vt:lpstr>
      <vt:lpstr>Elsenburg Sebastian - Pedigree </vt:lpstr>
      <vt:lpstr>Elsenburg Sebastian - Gallery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Sylvanus du Plessis</dc:creator>
  <cp:keywords>POTX</cp:keywords>
  <cp:lastModifiedBy>Elsenburg</cp:lastModifiedBy>
  <cp:revision>221</cp:revision>
  <cp:lastPrinted>2018-10-05T05:40:57Z</cp:lastPrinted>
  <dcterms:created xsi:type="dcterms:W3CDTF">2017-07-31T06:28:37Z</dcterms:created>
  <dcterms:modified xsi:type="dcterms:W3CDTF">2019-09-27T11:50:50Z</dcterms:modified>
  <cp:category>CI</cp:category>
</cp:coreProperties>
</file>